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41"/>
  </p:notesMasterIdLst>
  <p:handoutMasterIdLst>
    <p:handoutMasterId r:id="rId42"/>
  </p:handoutMasterIdLst>
  <p:sldIdLst>
    <p:sldId id="285" r:id="rId2"/>
    <p:sldId id="278" r:id="rId3"/>
    <p:sldId id="279" r:id="rId4"/>
    <p:sldId id="340" r:id="rId5"/>
    <p:sldId id="280" r:id="rId6"/>
    <p:sldId id="281" r:id="rId7"/>
    <p:sldId id="331" r:id="rId8"/>
    <p:sldId id="375" r:id="rId9"/>
    <p:sldId id="377" r:id="rId10"/>
    <p:sldId id="348" r:id="rId11"/>
    <p:sldId id="349" r:id="rId12"/>
    <p:sldId id="350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35" r:id="rId21"/>
    <p:sldId id="346" r:id="rId22"/>
    <p:sldId id="376" r:id="rId23"/>
    <p:sldId id="362" r:id="rId24"/>
    <p:sldId id="363" r:id="rId25"/>
    <p:sldId id="364" r:id="rId26"/>
    <p:sldId id="365" r:id="rId27"/>
    <p:sldId id="366" r:id="rId28"/>
    <p:sldId id="374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36" r:id="rId37"/>
    <p:sldId id="326" r:id="rId38"/>
    <p:sldId id="297" r:id="rId39"/>
    <p:sldId id="291" r:id="rId40"/>
  </p:sldIdLst>
  <p:sldSz cx="13004800" cy="7315200"/>
  <p:notesSz cx="6858000" cy="9144000"/>
  <p:embeddedFontLst>
    <p:embeddedFont>
      <p:font typeface="Calibri Light" panose="020F0302020204030204" pitchFamily="34" charset="0"/>
      <p:regular r:id="rId43"/>
      <p:italic r:id="rId44"/>
    </p:embeddedFont>
    <p:embeddedFont>
      <p:font typeface="NikoshBAN" panose="02000000000000000000" pitchFamily="2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marL="0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1pPr>
    <a:lvl2pPr marL="438853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2pPr>
    <a:lvl3pPr marL="877703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3pPr>
    <a:lvl4pPr marL="1316556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4pPr>
    <a:lvl5pPr marL="1755409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5pPr>
    <a:lvl6pPr marL="2194262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6pPr>
    <a:lvl7pPr marL="2633112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7pPr>
    <a:lvl8pPr marL="3071965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8pPr>
    <a:lvl9pPr marL="3510818" algn="l" defTabSz="877703" rtl="0" eaLnBrk="1" latinLnBrk="0" hangingPunct="1">
      <a:defRPr sz="17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4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5B9BD5"/>
    <a:srgbClr val="FFCC99"/>
    <a:srgbClr val="FFFF99"/>
    <a:srgbClr val="FF99FF"/>
    <a:srgbClr val="FF33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8" autoAdjust="0"/>
    <p:restoredTop sz="90126" autoAdjust="0"/>
  </p:normalViewPr>
  <p:slideViewPr>
    <p:cSldViewPr snapToGrid="0">
      <p:cViewPr varScale="1">
        <p:scale>
          <a:sx n="63" d="100"/>
          <a:sy n="63" d="100"/>
        </p:scale>
        <p:origin x="552" y="66"/>
      </p:cViewPr>
      <p:guideLst>
        <p:guide orient="horz" pos="2112"/>
        <p:guide pos="40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9F608F-D19A-4028-BC5D-3B4692CEA76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DDB2DF-FDCE-49E5-A81E-0ED17A37A8B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গরুর রোগ প্রতিরোধের উপায়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422E9E-4176-4F21-B26D-5B551F9A39B6}" type="parTrans" cxnId="{107083DE-3E9A-4C41-9277-A2A66B2F90A2}">
      <dgm:prSet/>
      <dgm:spPr/>
      <dgm:t>
        <a:bodyPr/>
        <a:lstStyle/>
        <a:p>
          <a:endParaRPr lang="en-US"/>
        </a:p>
      </dgm:t>
    </dgm:pt>
    <dgm:pt modelId="{8A842E20-8CA3-466C-AC8E-2CE733658EBB}" type="sibTrans" cxnId="{107083DE-3E9A-4C41-9277-A2A66B2F90A2}">
      <dgm:prSet/>
      <dgm:spPr/>
      <dgm:t>
        <a:bodyPr/>
        <a:lstStyle/>
        <a:p>
          <a:endParaRPr lang="en-US"/>
        </a:p>
      </dgm:t>
    </dgm:pt>
    <dgm:pt modelId="{4A5E4C7E-24A3-4115-B2D5-1464C15DF0E4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572889E-3F27-49C6-8278-4739A89D13C8}" type="parTrans" cxnId="{89D2279C-13E3-4DE5-A17C-63DF28809E81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EB42FD1-BEA1-4F99-A728-311D5E1A57F2}" type="sibTrans" cxnId="{89D2279C-13E3-4DE5-A17C-63DF28809E81}">
      <dgm:prSet/>
      <dgm:spPr/>
      <dgm:t>
        <a:bodyPr/>
        <a:lstStyle/>
        <a:p>
          <a:endParaRPr lang="en-US"/>
        </a:p>
      </dgm:t>
    </dgm:pt>
    <dgm:pt modelId="{A8CEC0AF-9157-43CA-8E68-3D283F74923E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CD28A6C7-F7D1-48E6-8E94-47266CDF0390}" type="parTrans" cxnId="{23E19480-1217-471F-9495-04857137217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18DD2E8-569D-478A-B65F-5828E6C297BA}" type="sibTrans" cxnId="{23E19480-1217-471F-9495-048571372177}">
      <dgm:prSet/>
      <dgm:spPr/>
      <dgm:t>
        <a:bodyPr/>
        <a:lstStyle/>
        <a:p>
          <a:endParaRPr lang="en-US"/>
        </a:p>
      </dgm:t>
    </dgm:pt>
    <dgm:pt modelId="{18A3FBC1-BCC1-470F-9862-AFE413305C2B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B9FEBCEA-FE2E-49D5-A093-AEDC3547118F}" type="parTrans" cxnId="{9539BCB7-5989-4ADF-8934-A9BE440F3A32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4D03898-A19D-46A7-9A27-140AFAB98366}" type="sibTrans" cxnId="{9539BCB7-5989-4ADF-8934-A9BE440F3A32}">
      <dgm:prSet/>
      <dgm:spPr/>
      <dgm:t>
        <a:bodyPr/>
        <a:lstStyle/>
        <a:p>
          <a:endParaRPr lang="en-US"/>
        </a:p>
      </dgm:t>
    </dgm:pt>
    <dgm:pt modelId="{9050FAB7-4D02-4EED-B917-6ABEE8CC532F}">
      <dgm:prSet phldrT="[Text]"/>
      <dgm:spPr/>
      <dgm:t>
        <a:bodyPr/>
        <a:lstStyle/>
        <a:p>
          <a:r>
            <a:rPr lang="en-US" dirty="0" smtClean="0"/>
            <a:t>?..</a:t>
          </a:r>
          <a:endParaRPr lang="en-US" dirty="0"/>
        </a:p>
      </dgm:t>
    </dgm:pt>
    <dgm:pt modelId="{EBB70CEB-63BF-46AF-8E96-13DD4584350C}" type="parTrans" cxnId="{DD42A5B3-7709-47E4-B509-56F1D0E7907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68109666-DAFA-4CC6-9D36-F0F1A9B1665A}" type="sibTrans" cxnId="{DD42A5B3-7709-47E4-B509-56F1D0E79076}">
      <dgm:prSet/>
      <dgm:spPr/>
      <dgm:t>
        <a:bodyPr/>
        <a:lstStyle/>
        <a:p>
          <a:endParaRPr lang="en-US"/>
        </a:p>
      </dgm:t>
    </dgm:pt>
    <dgm:pt modelId="{850717C2-26A5-4E08-9627-9A55B083B4E7}" type="pres">
      <dgm:prSet presAssocID="{959F608F-D19A-4028-BC5D-3B4692CEA7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8E94A-68DE-48CF-8FB9-9E9BEBD7F0B6}" type="pres">
      <dgm:prSet presAssocID="{44DDB2DF-FDCE-49E5-A81E-0ED17A37A8B3}" presName="centerShape" presStyleLbl="node0" presStyleIdx="0" presStyleCnt="1" custScaleX="224410" custScaleY="115599" custLinFactNeighborX="1575" custLinFactNeighborY="787"/>
      <dgm:spPr/>
      <dgm:t>
        <a:bodyPr/>
        <a:lstStyle/>
        <a:p>
          <a:endParaRPr lang="en-US"/>
        </a:p>
      </dgm:t>
    </dgm:pt>
    <dgm:pt modelId="{4EDE5ED6-1587-46B8-9E1F-E01599352D98}" type="pres">
      <dgm:prSet presAssocID="{9572889E-3F27-49C6-8278-4739A89D13C8}" presName="parTrans" presStyleLbl="sibTrans2D1" presStyleIdx="0" presStyleCnt="4"/>
      <dgm:spPr/>
      <dgm:t>
        <a:bodyPr/>
        <a:lstStyle/>
        <a:p>
          <a:endParaRPr lang="en-US"/>
        </a:p>
      </dgm:t>
    </dgm:pt>
    <dgm:pt modelId="{CED70496-904A-44A9-9C3E-D0E617E0B466}" type="pres">
      <dgm:prSet presAssocID="{9572889E-3F27-49C6-8278-4739A89D13C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4001A58-316E-478F-BF87-C420D94C2BC0}" type="pres">
      <dgm:prSet presAssocID="{4A5E4C7E-24A3-4115-B2D5-1464C15DF0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3A84A-28AE-4806-B9CD-43D856C5D01D}" type="pres">
      <dgm:prSet presAssocID="{CD28A6C7-F7D1-48E6-8E94-47266CDF0390}" presName="parTrans" presStyleLbl="sibTrans2D1" presStyleIdx="1" presStyleCnt="4" custLinFactNeighborX="40960" custLinFactNeighborY="12459"/>
      <dgm:spPr/>
      <dgm:t>
        <a:bodyPr/>
        <a:lstStyle/>
        <a:p>
          <a:endParaRPr lang="en-US"/>
        </a:p>
      </dgm:t>
    </dgm:pt>
    <dgm:pt modelId="{4A6EDE6C-7186-4AFB-96DA-467F79F9E473}" type="pres">
      <dgm:prSet presAssocID="{CD28A6C7-F7D1-48E6-8E94-47266CDF0390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327D9DE-7D1C-4273-B50E-5D825D5FB665}" type="pres">
      <dgm:prSet presAssocID="{A8CEC0AF-9157-43CA-8E68-3D283F74923E}" presName="node" presStyleLbl="node1" presStyleIdx="1" presStyleCnt="4" custRadScaleRad="169224" custRadScaleInc="-4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85B83-0431-4560-91F3-A239D6EDEFA6}" type="pres">
      <dgm:prSet presAssocID="{B9FEBCEA-FE2E-49D5-A093-AEDC3547118F}" presName="parTrans" presStyleLbl="sibTrans2D1" presStyleIdx="2" presStyleCnt="4" custScaleX="137989"/>
      <dgm:spPr/>
      <dgm:t>
        <a:bodyPr/>
        <a:lstStyle/>
        <a:p>
          <a:endParaRPr lang="en-US"/>
        </a:p>
      </dgm:t>
    </dgm:pt>
    <dgm:pt modelId="{43EDBF00-DB20-41C2-B960-351E09042CD1}" type="pres">
      <dgm:prSet presAssocID="{B9FEBCEA-FE2E-49D5-A093-AEDC3547118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5631A56-D917-4286-A411-56A13DAD7941}" type="pres">
      <dgm:prSet presAssocID="{18A3FBC1-BCC1-470F-9862-AFE413305C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69764-7A8D-4762-87AA-44B5AE55349B}" type="pres">
      <dgm:prSet presAssocID="{EBB70CEB-63BF-46AF-8E96-13DD4584350C}" presName="parTrans" presStyleLbl="sibTrans2D1" presStyleIdx="3" presStyleCnt="4" custScaleX="75962" custLinFactNeighborX="2403" custLinFactNeighborY="-11960"/>
      <dgm:spPr/>
      <dgm:t>
        <a:bodyPr/>
        <a:lstStyle/>
        <a:p>
          <a:endParaRPr lang="en-US"/>
        </a:p>
      </dgm:t>
    </dgm:pt>
    <dgm:pt modelId="{A941E68D-BC43-4A21-8832-81B1DA4D0587}" type="pres">
      <dgm:prSet presAssocID="{EBB70CEB-63BF-46AF-8E96-13DD4584350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F91CB2C-D68E-4780-A4CD-E67466559441}" type="pres">
      <dgm:prSet presAssocID="{9050FAB7-4D02-4EED-B917-6ABEE8CC532F}" presName="node" presStyleLbl="node1" presStyleIdx="3" presStyleCnt="4" custRadScaleRad="165217" custRadScaleInc="-3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9C95B0-B021-4A3D-931D-40DEB100AA50}" type="presOf" srcId="{B9FEBCEA-FE2E-49D5-A093-AEDC3547118F}" destId="{43EDBF00-DB20-41C2-B960-351E09042CD1}" srcOrd="1" destOrd="0" presId="urn:microsoft.com/office/officeart/2005/8/layout/radial5"/>
    <dgm:cxn modelId="{705FB3BA-E797-4CA8-A1A8-7C210C1DDD84}" type="presOf" srcId="{9050FAB7-4D02-4EED-B917-6ABEE8CC532F}" destId="{8F91CB2C-D68E-4780-A4CD-E67466559441}" srcOrd="0" destOrd="0" presId="urn:microsoft.com/office/officeart/2005/8/layout/radial5"/>
    <dgm:cxn modelId="{4C62BBCD-273E-4950-9E38-2E7779C7ECD1}" type="presOf" srcId="{18A3FBC1-BCC1-470F-9862-AFE413305C2B}" destId="{35631A56-D917-4286-A411-56A13DAD7941}" srcOrd="0" destOrd="0" presId="urn:microsoft.com/office/officeart/2005/8/layout/radial5"/>
    <dgm:cxn modelId="{9539BCB7-5989-4ADF-8934-A9BE440F3A32}" srcId="{44DDB2DF-FDCE-49E5-A81E-0ED17A37A8B3}" destId="{18A3FBC1-BCC1-470F-9862-AFE413305C2B}" srcOrd="2" destOrd="0" parTransId="{B9FEBCEA-FE2E-49D5-A093-AEDC3547118F}" sibTransId="{04D03898-A19D-46A7-9A27-140AFAB98366}"/>
    <dgm:cxn modelId="{0A59F3AE-BAB3-4E5C-A8BE-36491F232C3C}" type="presOf" srcId="{A8CEC0AF-9157-43CA-8E68-3D283F74923E}" destId="{C327D9DE-7D1C-4273-B50E-5D825D5FB665}" srcOrd="0" destOrd="0" presId="urn:microsoft.com/office/officeart/2005/8/layout/radial5"/>
    <dgm:cxn modelId="{A4EE7D41-43AB-4B4B-849D-7298D812604A}" type="presOf" srcId="{959F608F-D19A-4028-BC5D-3B4692CEA763}" destId="{850717C2-26A5-4E08-9627-9A55B083B4E7}" srcOrd="0" destOrd="0" presId="urn:microsoft.com/office/officeart/2005/8/layout/radial5"/>
    <dgm:cxn modelId="{345D943A-070E-428C-9386-E0B627F4BC04}" type="presOf" srcId="{B9FEBCEA-FE2E-49D5-A093-AEDC3547118F}" destId="{10B85B83-0431-4560-91F3-A239D6EDEFA6}" srcOrd="0" destOrd="0" presId="urn:microsoft.com/office/officeart/2005/8/layout/radial5"/>
    <dgm:cxn modelId="{23E19480-1217-471F-9495-048571372177}" srcId="{44DDB2DF-FDCE-49E5-A81E-0ED17A37A8B3}" destId="{A8CEC0AF-9157-43CA-8E68-3D283F74923E}" srcOrd="1" destOrd="0" parTransId="{CD28A6C7-F7D1-48E6-8E94-47266CDF0390}" sibTransId="{818DD2E8-569D-478A-B65F-5828E6C297BA}"/>
    <dgm:cxn modelId="{107083DE-3E9A-4C41-9277-A2A66B2F90A2}" srcId="{959F608F-D19A-4028-BC5D-3B4692CEA763}" destId="{44DDB2DF-FDCE-49E5-A81E-0ED17A37A8B3}" srcOrd="0" destOrd="0" parTransId="{E4422E9E-4176-4F21-B26D-5B551F9A39B6}" sibTransId="{8A842E20-8CA3-466C-AC8E-2CE733658EBB}"/>
    <dgm:cxn modelId="{DD42A5B3-7709-47E4-B509-56F1D0E79076}" srcId="{44DDB2DF-FDCE-49E5-A81E-0ED17A37A8B3}" destId="{9050FAB7-4D02-4EED-B917-6ABEE8CC532F}" srcOrd="3" destOrd="0" parTransId="{EBB70CEB-63BF-46AF-8E96-13DD4584350C}" sibTransId="{68109666-DAFA-4CC6-9D36-F0F1A9B1665A}"/>
    <dgm:cxn modelId="{B7AFAEEB-1BB0-4A32-97A2-C4D9A21C9AA4}" type="presOf" srcId="{CD28A6C7-F7D1-48E6-8E94-47266CDF0390}" destId="{1403A84A-28AE-4806-B9CD-43D856C5D01D}" srcOrd="0" destOrd="0" presId="urn:microsoft.com/office/officeart/2005/8/layout/radial5"/>
    <dgm:cxn modelId="{5DB4B49A-C26F-48DB-A941-7AB68424F71B}" type="presOf" srcId="{CD28A6C7-F7D1-48E6-8E94-47266CDF0390}" destId="{4A6EDE6C-7186-4AFB-96DA-467F79F9E473}" srcOrd="1" destOrd="0" presId="urn:microsoft.com/office/officeart/2005/8/layout/radial5"/>
    <dgm:cxn modelId="{95BCC937-0B7A-497C-B1A4-B2AA3F790E6A}" type="presOf" srcId="{9572889E-3F27-49C6-8278-4739A89D13C8}" destId="{CED70496-904A-44A9-9C3E-D0E617E0B466}" srcOrd="1" destOrd="0" presId="urn:microsoft.com/office/officeart/2005/8/layout/radial5"/>
    <dgm:cxn modelId="{4B789392-CFD6-47BE-840F-49EF5925AA6F}" type="presOf" srcId="{44DDB2DF-FDCE-49E5-A81E-0ED17A37A8B3}" destId="{4F08E94A-68DE-48CF-8FB9-9E9BEBD7F0B6}" srcOrd="0" destOrd="0" presId="urn:microsoft.com/office/officeart/2005/8/layout/radial5"/>
    <dgm:cxn modelId="{55DFC355-D111-4D3A-A2B6-38436CC80AD6}" type="presOf" srcId="{4A5E4C7E-24A3-4115-B2D5-1464C15DF0E4}" destId="{44001A58-316E-478F-BF87-C420D94C2BC0}" srcOrd="0" destOrd="0" presId="urn:microsoft.com/office/officeart/2005/8/layout/radial5"/>
    <dgm:cxn modelId="{A44F914B-7117-4DFF-8718-FA10F3008341}" type="presOf" srcId="{EBB70CEB-63BF-46AF-8E96-13DD4584350C}" destId="{4CD69764-7A8D-4762-87AA-44B5AE55349B}" srcOrd="0" destOrd="0" presId="urn:microsoft.com/office/officeart/2005/8/layout/radial5"/>
    <dgm:cxn modelId="{89D2279C-13E3-4DE5-A17C-63DF28809E81}" srcId="{44DDB2DF-FDCE-49E5-A81E-0ED17A37A8B3}" destId="{4A5E4C7E-24A3-4115-B2D5-1464C15DF0E4}" srcOrd="0" destOrd="0" parTransId="{9572889E-3F27-49C6-8278-4739A89D13C8}" sibTransId="{0EB42FD1-BEA1-4F99-A728-311D5E1A57F2}"/>
    <dgm:cxn modelId="{05AF88A6-50A7-4309-959C-D3A3719D9EFA}" type="presOf" srcId="{EBB70CEB-63BF-46AF-8E96-13DD4584350C}" destId="{A941E68D-BC43-4A21-8832-81B1DA4D0587}" srcOrd="1" destOrd="0" presId="urn:microsoft.com/office/officeart/2005/8/layout/radial5"/>
    <dgm:cxn modelId="{C6BDE54E-68B4-49CE-8462-455995C3D09D}" type="presOf" srcId="{9572889E-3F27-49C6-8278-4739A89D13C8}" destId="{4EDE5ED6-1587-46B8-9E1F-E01599352D98}" srcOrd="0" destOrd="0" presId="urn:microsoft.com/office/officeart/2005/8/layout/radial5"/>
    <dgm:cxn modelId="{0175125D-B3A7-4694-8B06-00D993737E69}" type="presParOf" srcId="{850717C2-26A5-4E08-9627-9A55B083B4E7}" destId="{4F08E94A-68DE-48CF-8FB9-9E9BEBD7F0B6}" srcOrd="0" destOrd="0" presId="urn:microsoft.com/office/officeart/2005/8/layout/radial5"/>
    <dgm:cxn modelId="{9AF5EEB9-8B11-486B-B0CE-EF4FE30A4A9D}" type="presParOf" srcId="{850717C2-26A5-4E08-9627-9A55B083B4E7}" destId="{4EDE5ED6-1587-46B8-9E1F-E01599352D98}" srcOrd="1" destOrd="0" presId="urn:microsoft.com/office/officeart/2005/8/layout/radial5"/>
    <dgm:cxn modelId="{BF45040C-6E4F-4CC7-925D-1372C6BEB7FF}" type="presParOf" srcId="{4EDE5ED6-1587-46B8-9E1F-E01599352D98}" destId="{CED70496-904A-44A9-9C3E-D0E617E0B466}" srcOrd="0" destOrd="0" presId="urn:microsoft.com/office/officeart/2005/8/layout/radial5"/>
    <dgm:cxn modelId="{01B62561-BF85-4948-92EB-1929AF722D6C}" type="presParOf" srcId="{850717C2-26A5-4E08-9627-9A55B083B4E7}" destId="{44001A58-316E-478F-BF87-C420D94C2BC0}" srcOrd="2" destOrd="0" presId="urn:microsoft.com/office/officeart/2005/8/layout/radial5"/>
    <dgm:cxn modelId="{FBBCD990-7548-4F13-8BD2-16A5894FFBA0}" type="presParOf" srcId="{850717C2-26A5-4E08-9627-9A55B083B4E7}" destId="{1403A84A-28AE-4806-B9CD-43D856C5D01D}" srcOrd="3" destOrd="0" presId="urn:microsoft.com/office/officeart/2005/8/layout/radial5"/>
    <dgm:cxn modelId="{0C8B9769-4AEE-499B-BCE6-35FFE7890961}" type="presParOf" srcId="{1403A84A-28AE-4806-B9CD-43D856C5D01D}" destId="{4A6EDE6C-7186-4AFB-96DA-467F79F9E473}" srcOrd="0" destOrd="0" presId="urn:microsoft.com/office/officeart/2005/8/layout/radial5"/>
    <dgm:cxn modelId="{3FC40F30-2CF9-4D65-9DD2-DD7E616D38F6}" type="presParOf" srcId="{850717C2-26A5-4E08-9627-9A55B083B4E7}" destId="{C327D9DE-7D1C-4273-B50E-5D825D5FB665}" srcOrd="4" destOrd="0" presId="urn:microsoft.com/office/officeart/2005/8/layout/radial5"/>
    <dgm:cxn modelId="{B457129F-41DF-411C-881E-59DC9C6C33A2}" type="presParOf" srcId="{850717C2-26A5-4E08-9627-9A55B083B4E7}" destId="{10B85B83-0431-4560-91F3-A239D6EDEFA6}" srcOrd="5" destOrd="0" presId="urn:microsoft.com/office/officeart/2005/8/layout/radial5"/>
    <dgm:cxn modelId="{6452CDD7-408F-425A-9DF5-304E58451DE3}" type="presParOf" srcId="{10B85B83-0431-4560-91F3-A239D6EDEFA6}" destId="{43EDBF00-DB20-41C2-B960-351E09042CD1}" srcOrd="0" destOrd="0" presId="urn:microsoft.com/office/officeart/2005/8/layout/radial5"/>
    <dgm:cxn modelId="{F40EB911-7851-4510-9C9B-A9B89151FD01}" type="presParOf" srcId="{850717C2-26A5-4E08-9627-9A55B083B4E7}" destId="{35631A56-D917-4286-A411-56A13DAD7941}" srcOrd="6" destOrd="0" presId="urn:microsoft.com/office/officeart/2005/8/layout/radial5"/>
    <dgm:cxn modelId="{DDE9CF45-DF88-4EB9-8875-A2D6C520A543}" type="presParOf" srcId="{850717C2-26A5-4E08-9627-9A55B083B4E7}" destId="{4CD69764-7A8D-4762-87AA-44B5AE55349B}" srcOrd="7" destOrd="0" presId="urn:microsoft.com/office/officeart/2005/8/layout/radial5"/>
    <dgm:cxn modelId="{95DD43BF-F527-4808-9673-701E29F240E7}" type="presParOf" srcId="{4CD69764-7A8D-4762-87AA-44B5AE55349B}" destId="{A941E68D-BC43-4A21-8832-81B1DA4D0587}" srcOrd="0" destOrd="0" presId="urn:microsoft.com/office/officeart/2005/8/layout/radial5"/>
    <dgm:cxn modelId="{863EFAAB-BEBB-47B1-A38A-2B6A965248BE}" type="presParOf" srcId="{850717C2-26A5-4E08-9627-9A55B083B4E7}" destId="{8F91CB2C-D68E-4780-A4CD-E6746655944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27C88-95A1-4A8E-B820-30AE5950972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21C9D-A199-402F-8D75-503206227AED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১.গরুর রোগ প্রতিরোধের ২টি উপায় বল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67748D-FC19-4A97-880C-19FAD9BA754F}" type="parTrans" cxnId="{8D329D60-A9F6-4EBF-9B0E-AC7CA51BFF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A77BF9-AFCB-403F-9C21-16A8CF664091}" type="sibTrans" cxnId="{8D329D60-A9F6-4EBF-9B0E-AC7CA51BFFE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5D9BDB7-7458-41B4-8985-3D8D682B36B7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২.গরুর রোগ দেখা দিলে  কি করতে হবে?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F682D3-DE8B-4A92-AF5B-E53A5AB8BDCD}" type="parTrans" cxnId="{61DFCA79-86D7-4C2A-ACC8-DD5C7FDFA1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C801B8-6A72-4F9E-A7E6-B4DF2DCDCA9F}" type="sibTrans" cxnId="{61DFCA79-86D7-4C2A-ACC8-DD5C7FDFA1C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5FCA65-16C9-4C24-B66C-B44194019933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৩.মৃত পশুকে কি করতে হয়?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FD8BBB-BD0F-43E9-9E83-0D539F9F9619}" type="parTrans" cxnId="{3A8CA0AF-95AD-4F14-9BA2-B34E9D5B03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0E8D6C-3E38-4076-B67B-CB4E8B1E96A1}" type="sibTrans" cxnId="{3A8CA0AF-95AD-4F14-9BA2-B34E9D5B03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39D789-C9DD-4E0A-BB18-C1A1B1DFE706}" type="pres">
      <dgm:prSet presAssocID="{DDC27C88-95A1-4A8E-B820-30AE595097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B5B426-42A9-4D13-9D52-1CDF2A881D8F}" type="pres">
      <dgm:prSet presAssocID="{20221C9D-A199-402F-8D75-503206227AE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55352-8A93-432A-B593-1EA201E8C80C}" type="pres">
      <dgm:prSet presAssocID="{5BA77BF9-AFCB-403F-9C21-16A8CF664091}" presName="sibTrans" presStyleCnt="0"/>
      <dgm:spPr/>
    </dgm:pt>
    <dgm:pt modelId="{72EBD174-9736-48E8-BEC1-D4376D159359}" type="pres">
      <dgm:prSet presAssocID="{35D9BDB7-7458-41B4-8985-3D8D682B36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51407-929F-4E28-A013-104E72225E12}" type="pres">
      <dgm:prSet presAssocID="{4DC801B8-6A72-4F9E-A7E6-B4DF2DCDCA9F}" presName="sibTrans" presStyleCnt="0"/>
      <dgm:spPr/>
    </dgm:pt>
    <dgm:pt modelId="{FD234A10-EA60-4FF5-9D1D-5C91475761BC}" type="pres">
      <dgm:prSet presAssocID="{755FCA65-16C9-4C24-B66C-B4419401993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1071C-E8FA-45B0-B06E-7B6CA7552654}" type="presOf" srcId="{755FCA65-16C9-4C24-B66C-B44194019933}" destId="{FD234A10-EA60-4FF5-9D1D-5C91475761BC}" srcOrd="0" destOrd="0" presId="urn:microsoft.com/office/officeart/2005/8/layout/hList6"/>
    <dgm:cxn modelId="{53823DAA-48B5-427D-97F9-694B665BB088}" type="presOf" srcId="{DDC27C88-95A1-4A8E-B820-30AE59509729}" destId="{D039D789-C9DD-4E0A-BB18-C1A1B1DFE706}" srcOrd="0" destOrd="0" presId="urn:microsoft.com/office/officeart/2005/8/layout/hList6"/>
    <dgm:cxn modelId="{61DFCA79-86D7-4C2A-ACC8-DD5C7FDFA1C4}" srcId="{DDC27C88-95A1-4A8E-B820-30AE59509729}" destId="{35D9BDB7-7458-41B4-8985-3D8D682B36B7}" srcOrd="1" destOrd="0" parTransId="{2FF682D3-DE8B-4A92-AF5B-E53A5AB8BDCD}" sibTransId="{4DC801B8-6A72-4F9E-A7E6-B4DF2DCDCA9F}"/>
    <dgm:cxn modelId="{024BBF3C-271B-47B6-ADF3-351779379928}" type="presOf" srcId="{35D9BDB7-7458-41B4-8985-3D8D682B36B7}" destId="{72EBD174-9736-48E8-BEC1-D4376D159359}" srcOrd="0" destOrd="0" presId="urn:microsoft.com/office/officeart/2005/8/layout/hList6"/>
    <dgm:cxn modelId="{620B63FB-CDA6-4C1C-84E2-0304DA924A8E}" type="presOf" srcId="{20221C9D-A199-402F-8D75-503206227AED}" destId="{07B5B426-42A9-4D13-9D52-1CDF2A881D8F}" srcOrd="0" destOrd="0" presId="urn:microsoft.com/office/officeart/2005/8/layout/hList6"/>
    <dgm:cxn modelId="{3A8CA0AF-95AD-4F14-9BA2-B34E9D5B03AA}" srcId="{DDC27C88-95A1-4A8E-B820-30AE59509729}" destId="{755FCA65-16C9-4C24-B66C-B44194019933}" srcOrd="2" destOrd="0" parTransId="{D4FD8BBB-BD0F-43E9-9E83-0D539F9F9619}" sibTransId="{740E8D6C-3E38-4076-B67B-CB4E8B1E96A1}"/>
    <dgm:cxn modelId="{8D329D60-A9F6-4EBF-9B0E-AC7CA51BFFE2}" srcId="{DDC27C88-95A1-4A8E-B820-30AE59509729}" destId="{20221C9D-A199-402F-8D75-503206227AED}" srcOrd="0" destOrd="0" parTransId="{4567748D-FC19-4A97-880C-19FAD9BA754F}" sibTransId="{5BA77BF9-AFCB-403F-9C21-16A8CF664091}"/>
    <dgm:cxn modelId="{A59E1731-4D7F-412B-A8E9-0B57151192B8}" type="presParOf" srcId="{D039D789-C9DD-4E0A-BB18-C1A1B1DFE706}" destId="{07B5B426-42A9-4D13-9D52-1CDF2A881D8F}" srcOrd="0" destOrd="0" presId="urn:microsoft.com/office/officeart/2005/8/layout/hList6"/>
    <dgm:cxn modelId="{A7E523AF-E405-4135-BAF4-17EAD3F94F8D}" type="presParOf" srcId="{D039D789-C9DD-4E0A-BB18-C1A1B1DFE706}" destId="{32855352-8A93-432A-B593-1EA201E8C80C}" srcOrd="1" destOrd="0" presId="urn:microsoft.com/office/officeart/2005/8/layout/hList6"/>
    <dgm:cxn modelId="{51BDCEB7-0CED-4DC4-BB68-5C9F31B00C35}" type="presParOf" srcId="{D039D789-C9DD-4E0A-BB18-C1A1B1DFE706}" destId="{72EBD174-9736-48E8-BEC1-D4376D159359}" srcOrd="2" destOrd="0" presId="urn:microsoft.com/office/officeart/2005/8/layout/hList6"/>
    <dgm:cxn modelId="{8A5128C9-127E-488A-A2EC-BA93C20BACD7}" type="presParOf" srcId="{D039D789-C9DD-4E0A-BB18-C1A1B1DFE706}" destId="{00C51407-929F-4E28-A013-104E72225E12}" srcOrd="3" destOrd="0" presId="urn:microsoft.com/office/officeart/2005/8/layout/hList6"/>
    <dgm:cxn modelId="{36AB685A-DE12-41EE-8CE9-A04334625385}" type="presParOf" srcId="{D039D789-C9DD-4E0A-BB18-C1A1B1DFE706}" destId="{FD234A10-EA60-4FF5-9D1D-5C91475761B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809BE5-1819-45AE-947D-5382F1883C61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C0238-53DF-4061-8945-73BDCC8EF502}">
      <dgm:prSet/>
      <dgm:spPr>
        <a:effectLst>
          <a:innerShdw blurRad="114300">
            <a:prstClr val="black"/>
          </a:innerShdw>
        </a:effectLst>
      </dgm:spPr>
      <dgm:t>
        <a:bodyPr/>
        <a:lstStyle/>
        <a:p>
          <a:pPr algn="l"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একটি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পশু হাসপাতাল পরিদর্শন করে প্রতিবেদন জমা দাও।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417689-3E4E-4267-8526-FBF3DE6BD256}" type="parTrans" cxnId="{112858F3-7F0E-44F2-9D02-542ECBE6AA4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BB353A-A03E-4501-B557-1FDD1C1C6FBE}" type="sibTrans" cxnId="{112858F3-7F0E-44F2-9D02-542ECBE6AA4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0A4D79-EE71-4F4B-BDBF-7F21120EB186}" type="pres">
      <dgm:prSet presAssocID="{D1809BE5-1819-45AE-947D-5382F1883C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FB121-E8A7-4512-8A4A-9F9BA8E3A477}" type="pres">
      <dgm:prSet presAssocID="{58AC0238-53DF-4061-8945-73BDCC8EF50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20F6F-39A3-49AE-A89D-2589FEEACD55}" type="presOf" srcId="{D1809BE5-1819-45AE-947D-5382F1883C61}" destId="{770A4D79-EE71-4F4B-BDBF-7F21120EB186}" srcOrd="0" destOrd="0" presId="urn:microsoft.com/office/officeart/2005/8/layout/hList6"/>
    <dgm:cxn modelId="{70AA87A1-EB80-4C7F-ADB8-65D46E561ACD}" type="presOf" srcId="{58AC0238-53DF-4061-8945-73BDCC8EF502}" destId="{C32FB121-E8A7-4512-8A4A-9F9BA8E3A477}" srcOrd="0" destOrd="0" presId="urn:microsoft.com/office/officeart/2005/8/layout/hList6"/>
    <dgm:cxn modelId="{112858F3-7F0E-44F2-9D02-542ECBE6AA4C}" srcId="{D1809BE5-1819-45AE-947D-5382F1883C61}" destId="{58AC0238-53DF-4061-8945-73BDCC8EF502}" srcOrd="0" destOrd="0" parTransId="{A1417689-3E4E-4267-8526-FBF3DE6BD256}" sibTransId="{EABB353A-A03E-4501-B557-1FDD1C1C6FBE}"/>
    <dgm:cxn modelId="{4CDED4F2-7B2A-468F-A563-1C398CCA1E52}" type="presParOf" srcId="{770A4D79-EE71-4F4B-BDBF-7F21120EB186}" destId="{C32FB121-E8A7-4512-8A4A-9F9BA8E3A47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8E94A-68DE-48CF-8FB9-9E9BEBD7F0B6}">
      <dsp:nvSpPr>
        <dsp:cNvPr id="0" name=""/>
        <dsp:cNvSpPr/>
      </dsp:nvSpPr>
      <dsp:spPr>
        <a:xfrm>
          <a:off x="3863196" y="2190153"/>
          <a:ext cx="3649227" cy="187980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গরুর রোগ প্রতিরোধের উপায়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7613" y="2465444"/>
        <a:ext cx="2580393" cy="1329223"/>
      </dsp:txXfrm>
    </dsp:sp>
    <dsp:sp modelId="{4EDE5ED6-1587-46B8-9E1F-E01599352D98}">
      <dsp:nvSpPr>
        <dsp:cNvPr id="0" name=""/>
        <dsp:cNvSpPr/>
      </dsp:nvSpPr>
      <dsp:spPr>
        <a:xfrm rot="16093423">
          <a:off x="5501709" y="1642121"/>
          <a:ext cx="297060" cy="55288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47649" y="1797237"/>
        <a:ext cx="207942" cy="331732"/>
      </dsp:txXfrm>
    </dsp:sp>
    <dsp:sp modelId="{44001A58-316E-478F-BF87-C420D94C2BC0}">
      <dsp:nvSpPr>
        <dsp:cNvPr id="0" name=""/>
        <dsp:cNvSpPr/>
      </dsp:nvSpPr>
      <dsp:spPr>
        <a:xfrm>
          <a:off x="4803017" y="4298"/>
          <a:ext cx="1626143" cy="1626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/>
        </a:p>
      </dsp:txBody>
      <dsp:txXfrm>
        <a:off x="5041160" y="242441"/>
        <a:ext cx="1149857" cy="1149857"/>
      </dsp:txXfrm>
    </dsp:sp>
    <dsp:sp modelId="{1403A84A-28AE-4806-B9CD-43D856C5D01D}">
      <dsp:nvSpPr>
        <dsp:cNvPr id="0" name=""/>
        <dsp:cNvSpPr/>
      </dsp:nvSpPr>
      <dsp:spPr>
        <a:xfrm rot="21448763">
          <a:off x="8007857" y="2817938"/>
          <a:ext cx="609436" cy="55288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8007937" y="2932163"/>
        <a:ext cx="443570" cy="331732"/>
      </dsp:txXfrm>
    </dsp:sp>
    <dsp:sp modelId="{C327D9DE-7D1C-4273-B50E-5D825D5FB665}">
      <dsp:nvSpPr>
        <dsp:cNvPr id="0" name=""/>
        <dsp:cNvSpPr/>
      </dsp:nvSpPr>
      <dsp:spPr>
        <a:xfrm>
          <a:off x="8653779" y="2150624"/>
          <a:ext cx="1626143" cy="1626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/>
        </a:p>
      </dsp:txBody>
      <dsp:txXfrm>
        <a:off x="8891922" y="2388767"/>
        <a:ext cx="1149857" cy="1149857"/>
      </dsp:txXfrm>
    </dsp:sp>
    <dsp:sp modelId="{10B85B83-0431-4560-91F3-A239D6EDEFA6}">
      <dsp:nvSpPr>
        <dsp:cNvPr id="0" name=""/>
        <dsp:cNvSpPr/>
      </dsp:nvSpPr>
      <dsp:spPr>
        <a:xfrm rot="5509983">
          <a:off x="5471399" y="4030347"/>
          <a:ext cx="357501" cy="55288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526739" y="4087327"/>
        <a:ext cx="250251" cy="331732"/>
      </dsp:txXfrm>
    </dsp:sp>
    <dsp:sp modelId="{35631A56-D917-4286-A411-56A13DAD7941}">
      <dsp:nvSpPr>
        <dsp:cNvPr id="0" name=""/>
        <dsp:cNvSpPr/>
      </dsp:nvSpPr>
      <dsp:spPr>
        <a:xfrm>
          <a:off x="4803017" y="4557994"/>
          <a:ext cx="1626143" cy="1626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</a:t>
          </a:r>
          <a:endParaRPr lang="en-US" sz="6500" kern="1200" dirty="0"/>
        </a:p>
      </dsp:txBody>
      <dsp:txXfrm>
        <a:off x="5041160" y="4796137"/>
        <a:ext cx="1149857" cy="1149857"/>
      </dsp:txXfrm>
    </dsp:sp>
    <dsp:sp modelId="{4CD69764-7A8D-4762-87AA-44B5AE55349B}">
      <dsp:nvSpPr>
        <dsp:cNvPr id="0" name=""/>
        <dsp:cNvSpPr/>
      </dsp:nvSpPr>
      <dsp:spPr>
        <a:xfrm rot="10732273">
          <a:off x="3059161" y="2834836"/>
          <a:ext cx="481447" cy="55288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203581" y="2943991"/>
        <a:ext cx="337013" cy="331732"/>
      </dsp:txXfrm>
    </dsp:sp>
    <dsp:sp modelId="{8F91CB2C-D68E-4780-A4CD-E67466559441}">
      <dsp:nvSpPr>
        <dsp:cNvPr id="0" name=""/>
        <dsp:cNvSpPr/>
      </dsp:nvSpPr>
      <dsp:spPr>
        <a:xfrm>
          <a:off x="1042926" y="2392483"/>
          <a:ext cx="1626143" cy="16261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?..</a:t>
          </a:r>
          <a:endParaRPr lang="en-US" sz="6500" kern="1200" dirty="0"/>
        </a:p>
      </dsp:txBody>
      <dsp:txXfrm>
        <a:off x="1281069" y="2630626"/>
        <a:ext cx="1149857" cy="1149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5B426-42A9-4D13-9D52-1CDF2A881D8F}">
      <dsp:nvSpPr>
        <dsp:cNvPr id="0" name=""/>
        <dsp:cNvSpPr/>
      </dsp:nvSpPr>
      <dsp:spPr>
        <a:xfrm rot="16200000">
          <a:off x="-51427" y="52593"/>
          <a:ext cx="3136435" cy="30312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3224" bIns="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১.গরুর রোগ প্রতিরোধের ২টি উপায় বল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167" y="627286"/>
        <a:ext cx="3031248" cy="1881861"/>
      </dsp:txXfrm>
    </dsp:sp>
    <dsp:sp modelId="{72EBD174-9736-48E8-BEC1-D4376D159359}">
      <dsp:nvSpPr>
        <dsp:cNvPr id="0" name=""/>
        <dsp:cNvSpPr/>
      </dsp:nvSpPr>
      <dsp:spPr>
        <a:xfrm rot="16200000">
          <a:off x="3207164" y="52593"/>
          <a:ext cx="3136435" cy="30312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3224" bIns="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২.গরুর রোগ দেখা দিলে  কি করতে হবে?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3259758" y="627286"/>
        <a:ext cx="3031248" cy="1881861"/>
      </dsp:txXfrm>
    </dsp:sp>
    <dsp:sp modelId="{FD234A10-EA60-4FF5-9D1D-5C91475761BC}">
      <dsp:nvSpPr>
        <dsp:cNvPr id="0" name=""/>
        <dsp:cNvSpPr/>
      </dsp:nvSpPr>
      <dsp:spPr>
        <a:xfrm rot="16200000">
          <a:off x="6465755" y="52593"/>
          <a:ext cx="3136435" cy="30312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3224" bIns="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৩.মৃত পশুকে কি করতে হয়?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6518349" y="627286"/>
        <a:ext cx="3031248" cy="1881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FB121-E8A7-4512-8A4A-9F9BA8E3A477}">
      <dsp:nvSpPr>
        <dsp:cNvPr id="0" name=""/>
        <dsp:cNvSpPr/>
      </dsp:nvSpPr>
      <dsp:spPr>
        <a:xfrm rot="16200000">
          <a:off x="2991677" y="-2991677"/>
          <a:ext cx="3393237" cy="93765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একটি </a:t>
          </a:r>
          <a:r>
            <a:rPr lang="bn-BD" sz="6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পশু হাসপাতাল পরিদর্শন করে প্রতিবেদন জমা দাও।</a:t>
          </a:r>
          <a:endParaRPr lang="en-US" sz="6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0" y="678647"/>
        <a:ext cx="9376591" cy="2035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707FE-229F-4ABB-ADB8-7443F3879C51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1618C-66E0-4670-9674-33B8E72CB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067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68F61-E531-49D1-84B4-57F3CE9F1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1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1pPr>
    <a:lvl2pPr marL="438853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2pPr>
    <a:lvl3pPr marL="877703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3pPr>
    <a:lvl4pPr marL="1316556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4pPr>
    <a:lvl5pPr marL="1755409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5pPr>
    <a:lvl6pPr marL="2194262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6pPr>
    <a:lvl7pPr marL="2633112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7pPr>
    <a:lvl8pPr marL="3071965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8pPr>
    <a:lvl9pPr marL="3510818" algn="l" defTabSz="877703" rtl="0" eaLnBrk="1" latinLnBrk="0" hangingPunct="1">
      <a:defRPr sz="11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শিক্ষক</a:t>
            </a:r>
            <a:r>
              <a:rPr lang="bn-BD" baseline="0" smtClean="0"/>
              <a:t> এই স্লাইডটি ছাত্রদেরকে প্রদর্শন করবেন না বা দেখাবেন না ।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96EB10-69D3-4A05-9D2E-F8CA0BB7E3A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ছাত্রদেরকে একক</a:t>
            </a:r>
            <a:r>
              <a:rPr lang="bn-BD" baseline="0" dirty="0" smtClean="0"/>
              <a:t> কাজ দেবেন ।কাজ শেষ হলে খাতা জমা নেবেন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364A46-C42C-4FDA-9A13-12E83F74F6D9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2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 নং শিখনফল  শুরু হল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04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9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ছাত্রদেরকে জোড়ায় কাজ দেবেন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1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৩ নং শিখনফল  শুরু হল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22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777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ছাত্রদেরকে বিষয়বস্তুর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উপর দলীয়  কাজ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1B5616E-8C93-46BC-B1E3-9C8A6D3022E1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9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ছাত্রদের  বাড়ীর কাজের মধ্য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কোন একটি কাজ বেছে নিতে বলবেন এবং প্রতিবেদন তৈরি করে জমা দিতে বলবেন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C371C17-C602-47FE-8D1C-19CA139C4A42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0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সবাইকে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জানিয়ে শেষ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22A640-038A-4EA3-906F-BA4D92BA0240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3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ছবির পটভূমি নিয়ে আলোচনা করবেন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এবং স্বাগতম জানাবেন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E55689-5BC2-4AE9-A251-04970BFF914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7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পরিচিত তুলে ধরবেন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E8942B-2F0E-4604-9826-2763F3888C6F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শিক্ষার্থীদেরকে প্রশ্ন করবেন কিসের ছবি? দুটো ছবির মধ্যে পার্থক্য কি? কেন রোগ হয়?</a:t>
            </a:r>
            <a:r>
              <a:rPr lang="en-US" baseline="0" dirty="0" err="1" smtClean="0"/>
              <a:t>গরুর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কিন</a:t>
            </a:r>
            <a:r>
              <a:rPr lang="en-US" baseline="0" dirty="0" smtClean="0"/>
              <a:t>?</a:t>
            </a:r>
            <a:r>
              <a:rPr lang="bn-BD" baseline="0" dirty="0" smtClean="0"/>
              <a:t> ইত্যাদি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</a:t>
            </a:r>
            <a:r>
              <a:rPr lang="bn-BD" baseline="0" dirty="0" smtClean="0"/>
              <a:t>রো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আআনার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চেস্টা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4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ছবিগুলো প্রদর্শন করার পর প্রশ্র করবেন আজকের পাঠ কি?সবশেষে</a:t>
            </a:r>
            <a:r>
              <a:rPr lang="bn-BD" baseline="0" dirty="0" smtClean="0"/>
              <a:t> পাঠ ঘোষণা করবেন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178E6D-E813-4606-9D0C-0BF6FA4529A9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8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শিক্সার্থীদের</a:t>
            </a:r>
            <a:r>
              <a:rPr lang="en-US" dirty="0" smtClean="0"/>
              <a:t> </a:t>
            </a:r>
            <a:r>
              <a:rPr lang="en-US" dirty="0" err="1" smtClean="0"/>
              <a:t>শিখনফল</a:t>
            </a:r>
            <a:r>
              <a:rPr lang="en-US" dirty="0" smtClean="0"/>
              <a:t> </a:t>
            </a:r>
            <a:r>
              <a:rPr lang="en-US" dirty="0" err="1" smtClean="0"/>
              <a:t>বুঝিয়ে</a:t>
            </a:r>
            <a:r>
              <a:rPr lang="en-US" dirty="0" smtClean="0"/>
              <a:t> </a:t>
            </a:r>
            <a:r>
              <a:rPr lang="en-US" dirty="0" err="1" smtClean="0"/>
              <a:t>বলবেন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CA1CA1-AC3D-48B5-A25D-604905F7C5BF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ছাত্রদেরকে </a:t>
            </a:r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মনোযোগ দিয়ে লক্ষ্য করতে বলবেন </a:t>
            </a:r>
            <a:r>
              <a:rPr lang="bn-BD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প্রশ্ন করবেন কিসের ছবি?ছবি দেখে কি বুঝলাম? ইত্যাদি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B8705DC-F30F-4268-918B-B07E867EAF0B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7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রোগ প্রতিরোধ কি তা বুঝিয়ে বলবেন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7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ছাত্রদেরকে ছবিটি প্রদর্শন  করার </a:t>
            </a:r>
            <a:r>
              <a:rPr lang="en-US" dirty="0" smtClean="0"/>
              <a:t> </a:t>
            </a:r>
            <a:r>
              <a:rPr lang="bn-BD" dirty="0" smtClean="0"/>
              <a:t>পর</a:t>
            </a:r>
            <a:r>
              <a:rPr lang="en-US" dirty="0" smtClean="0"/>
              <a:t> </a:t>
            </a:r>
            <a:r>
              <a:rPr lang="bn-BD" baseline="0" dirty="0" smtClean="0"/>
              <a:t> বলবেন</a:t>
            </a:r>
            <a:r>
              <a:rPr lang="en-US" dirty="0" smtClean="0"/>
              <a:t> “</a:t>
            </a:r>
            <a:r>
              <a:rPr lang="en-US" dirty="0" err="1" smtClean="0"/>
              <a:t>গরুর</a:t>
            </a:r>
            <a:r>
              <a:rPr lang="en-US" dirty="0" smtClean="0"/>
              <a:t> </a:t>
            </a:r>
            <a:r>
              <a:rPr lang="en-US" dirty="0" err="1" smtClean="0"/>
              <a:t>রোগ</a:t>
            </a:r>
            <a:r>
              <a:rPr lang="en-US" dirty="0" smtClean="0"/>
              <a:t> </a:t>
            </a:r>
            <a:r>
              <a:rPr lang="en-US" dirty="0" err="1" smtClean="0"/>
              <a:t>প্রতিরোধের</a:t>
            </a:r>
            <a:r>
              <a:rPr lang="en-US" dirty="0" smtClean="0"/>
              <a:t> </a:t>
            </a:r>
            <a:r>
              <a:rPr lang="en-US" dirty="0" err="1" smtClean="0"/>
              <a:t>উপায়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?”।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ছাত্রদেরকে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ব্রেইন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স্ট্রর্মিং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bn-BD" baseline="0" dirty="0" smtClean="0"/>
              <a:t> এবং তাদের উত্তর বোর্ডে লিখবেন ।এরপর উত্তর মেলানোর জন্য পরের স্লাইডে চরে যাবেন 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74B3E1B-6528-4069-9A92-B426B2FAC1B4}" type="datetime1">
              <a:rPr lang="en-US" smtClean="0"/>
              <a:t>8/6/2016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197187"/>
            <a:ext cx="97536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42174"/>
            <a:ext cx="97536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0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8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0" y="389467"/>
            <a:ext cx="2804160" cy="61992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0" y="389467"/>
            <a:ext cx="8249920" cy="61992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1823721"/>
            <a:ext cx="1121664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4895428"/>
            <a:ext cx="1121664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1947333"/>
            <a:ext cx="5527040" cy="46414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4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389467"/>
            <a:ext cx="11216640" cy="14139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1793241"/>
            <a:ext cx="5501639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2672080"/>
            <a:ext cx="5501639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1793241"/>
            <a:ext cx="5528734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2672080"/>
            <a:ext cx="5528734" cy="393022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1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053254"/>
            <a:ext cx="6583680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487680"/>
            <a:ext cx="4194386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053254"/>
            <a:ext cx="6583680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194560"/>
            <a:ext cx="4194386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389467"/>
            <a:ext cx="1121664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1947333"/>
            <a:ext cx="1121664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23/03/2015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6780107"/>
            <a:ext cx="438912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Developed by Md.Shameem-Assistant Teacher(Ag)-Hajee Ahmad Ali Aliah kamil Madrasah-Sirajganj,Mob:01920566413,E-mail:shameemjamuna60@ 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6780107"/>
            <a:ext cx="29260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77AC-E172-44E5-A01F-D0BBEA522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9743" y="566181"/>
            <a:ext cx="8769739" cy="2315289"/>
            <a:chOff x="659565" y="453109"/>
            <a:chExt cx="10694233" cy="2109283"/>
          </a:xfrm>
        </p:grpSpPr>
        <p:sp>
          <p:nvSpPr>
            <p:cNvPr id="3" name="Horizontal Scroll 2"/>
            <p:cNvSpPr/>
            <p:nvPr/>
          </p:nvSpPr>
          <p:spPr>
            <a:xfrm>
              <a:off x="1105253" y="453109"/>
              <a:ext cx="9802858" cy="2109283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59565" y="884246"/>
              <a:ext cx="10694233" cy="1093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শুধুমাত্র শিক্ষকবৃন্দ তথা কন্টেন্ট </a:t>
              </a:r>
            </a:p>
            <a:p>
              <a:pPr algn="ctr"/>
              <a:r>
                <a:rPr lang="bn-BD" sz="3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ব্যবহারকারীর জন্য</a:t>
              </a:r>
              <a:endParaRPr lang="bn-BD" sz="3600" dirty="0"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797397" y="3860310"/>
            <a:ext cx="9609513" cy="1940957"/>
          </a:xfrm>
          <a:prstGeom prst="roundRect">
            <a:avLst/>
          </a:prstGeom>
          <a:solidFill>
            <a:srgbClr val="FF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নেবেন।এছাড়াও শিক্ষক প্রয়োজনবোধে নিজস্ব কৌশল প্রয়োগ করতে পারবেন।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z="1500">
                <a:solidFill>
                  <a:srgbClr val="FF0000"/>
                </a:solidFill>
              </a:rPr>
              <a:t>1</a:t>
            </a:fld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64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0455" y="5516335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গোয়াল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ঘর ও এর চারপাশ নিয়মিত পরিষ্কার ও শুকনো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2" y="1338799"/>
            <a:ext cx="5377854" cy="3565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3" y="1338799"/>
            <a:ext cx="5877516" cy="3571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959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69879" y="5987534"/>
            <a:ext cx="8712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, বিড়াল ও অন্যান্য বন্য পশুকে খামারে ঢুকতে না দেওয়া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69" y="735203"/>
            <a:ext cx="6491661" cy="5106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36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82141" y="6133776"/>
            <a:ext cx="5884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খামারে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মানুষের প্রবেশ বন্ধ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24" y="969975"/>
            <a:ext cx="6551662" cy="490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2" name="Multiply 1"/>
          <p:cNvSpPr/>
          <p:nvPr/>
        </p:nvSpPr>
        <p:spPr>
          <a:xfrm>
            <a:off x="4114800" y="4000500"/>
            <a:ext cx="963386" cy="158387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4015" y="5873234"/>
            <a:ext cx="42450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নিয়মিত টিকা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0" y="996042"/>
            <a:ext cx="7357166" cy="451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32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08266" y="5905891"/>
            <a:ext cx="6559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সময়মতো কৃমিনাশক ঔষধ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খাওয়ানো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6" y="816429"/>
            <a:ext cx="3164465" cy="3164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16" y="2212119"/>
            <a:ext cx="4310508" cy="3228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67" y="671109"/>
            <a:ext cx="3718002" cy="2478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79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89354" y="6066971"/>
            <a:ext cx="5870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খাবার সরবরাহ করতে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51" y="3469234"/>
            <a:ext cx="4373723" cy="244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65" y="3514910"/>
            <a:ext cx="3312246" cy="244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29" y="3469234"/>
            <a:ext cx="3269922" cy="2449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8" y="863687"/>
            <a:ext cx="3379444" cy="253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23" y="789461"/>
            <a:ext cx="3086977" cy="253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29" y="789462"/>
            <a:ext cx="3175391" cy="257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57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17477" y="5922219"/>
            <a:ext cx="71336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পাত্র ও পানির পাত্র প্রতিদিন পরিষ্কার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583871"/>
            <a:ext cx="2973614" cy="347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3850" r="7579" b="4858"/>
          <a:stretch/>
        </p:blipFill>
        <p:spPr>
          <a:xfrm>
            <a:off x="5470070" y="1583871"/>
            <a:ext cx="6055050" cy="347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3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1136" y="5775263"/>
            <a:ext cx="6798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তাজা খাদ্য ও বিশুদ্ধ পানি সরবরাহ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820" y="866795"/>
            <a:ext cx="6997082" cy="4210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8" y="866795"/>
            <a:ext cx="3973741" cy="4210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442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80883" y="6133776"/>
            <a:ext cx="6470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বয়সের গরুকে আলাদা রাখা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83" y="876581"/>
            <a:ext cx="6498667" cy="4867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280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20470" y="5995340"/>
            <a:ext cx="9223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পশুকে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অতি গরম ও ঠাণ্ডা হতে রক্ষার ব্যবস্থা </a:t>
            </a:r>
            <a:r>
              <a:rPr lang="as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2" y="1306286"/>
            <a:ext cx="5336789" cy="399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85" y="1306286"/>
            <a:ext cx="5972324" cy="397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15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12" y="1715295"/>
            <a:ext cx="6222048" cy="468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795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5255110" y="565217"/>
            <a:ext cx="2364407" cy="9960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7651914"/>
      </p:ext>
    </p:extLst>
  </p:cSld>
  <p:clrMapOvr>
    <a:masterClrMapping/>
  </p:clrMapOvr>
  <p:transition spd="med" advTm="1009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2351" y="623201"/>
            <a:ext cx="2352149" cy="9041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202" y="5772283"/>
            <a:ext cx="11316517" cy="1007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রোগ প্রতিরোধের জন্য কী ব্যবস্থা নেওয়া প্রয়োজন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খাতায় লিপিবদ্ধ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9" y="1843315"/>
            <a:ext cx="2880760" cy="327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5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05" y="1373315"/>
            <a:ext cx="6329816" cy="4440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52767" y="5973704"/>
            <a:ext cx="5231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রোগ দেখা দিলে করণীয়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6223" y="565620"/>
            <a:ext cx="31367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গরুটির কী হয়েছে?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6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2731" y="5470597"/>
            <a:ext cx="11743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খামারে রোগ দেখা দেওয়ার পর চিকিৎসাসহ অন্যান্য গৃহীত পদক্ষেপের মাধ্যমে রোগ নিয়ন্ত্রণ করতে 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059" y="1641565"/>
            <a:ext cx="3357164" cy="3525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99" y="1569271"/>
            <a:ext cx="4729871" cy="354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83106" y="575190"/>
            <a:ext cx="5791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পশুর রোগ নিয়ন্ত্রণ বলতে কী বুঝ?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1986" y="5419257"/>
            <a:ext cx="11196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রোগের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দেখা দেওয়ার সাথে সাথে অসুস্থ পশুকে সুস্থ পশুর দল থেকে আলাদা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555" y="643756"/>
            <a:ext cx="6964816" cy="4217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75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928928" y="5635916"/>
            <a:ext cx="4968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পশুকে চিকিৎসা প্রদান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69" y="838200"/>
            <a:ext cx="6383073" cy="4247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4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60409" y="5889562"/>
            <a:ext cx="5997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অসুস্থ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পশুকে আলাদা ঘরে পর্যবেক্ষণ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46" y="775964"/>
            <a:ext cx="7050734" cy="4869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16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23595" y="5775262"/>
            <a:ext cx="8154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অসুস্থ পশুর রক্ত ও মলমূত্র পরীক্ষার ব্যবস্থা করা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67" y="987334"/>
            <a:ext cx="6839436" cy="4551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24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54948" y="5742926"/>
            <a:ext cx="542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রোগা</a:t>
            </a:r>
            <a:r>
              <a:rPr lang="bn-BD" sz="3600" dirty="0" smtClean="0">
                <a:cs typeface="NikoshBAN" panose="02000000000000000000" pitchFamily="2" charset="0"/>
              </a:rPr>
              <a:t>ক্রা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পশুকে বাজারজাত না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50" y="1540883"/>
            <a:ext cx="5276247" cy="3465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3" y="1540883"/>
            <a:ext cx="5241991" cy="3475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79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9224" y="770965"/>
            <a:ext cx="268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761" y="1677732"/>
            <a:ext cx="4574335" cy="3426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896" y="5588162"/>
            <a:ext cx="864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খামারে রোগ দেখা দিলে কী পদক্ষেপ নিতে হবে?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2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97517" y="636815"/>
            <a:ext cx="5454191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সৎকার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করতে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534" y="1584957"/>
            <a:ext cx="7560809" cy="4920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163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623" y="1765041"/>
            <a:ext cx="1933452" cy="2349719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215421" y="627178"/>
            <a:ext cx="2443784" cy="510940"/>
          </a:xfrm>
        </p:spPr>
        <p:txBody>
          <a:bodyPr>
            <a:noAutofit/>
          </a:bodyPr>
          <a:lstStyle/>
          <a:p>
            <a:pPr algn="ctr"/>
            <a:r>
              <a:rPr lang="bn-BD" sz="3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707423" y="504411"/>
            <a:ext cx="4692573" cy="58132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n-BD" sz="2800" dirty="0"/>
          </a:p>
          <a:p>
            <a:pPr marL="0" indent="0">
              <a:buNone/>
            </a:pP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marL="0" indent="0">
              <a:buNone/>
            </a:pP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bn-BD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সহকারী শিক্ষক(কৃষিশিক্ষা)</a:t>
            </a:r>
          </a:p>
          <a:p>
            <a:pPr marL="0" indent="0">
              <a:buNone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হাজী আহমাদ আলী আলিয়া কামিল </a:t>
            </a: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মাদরাসা,সিরাজগঞ্জ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মোবাইল:০১৯২০৫৬৬৪১৩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NikoshBAN"/>
              </a:rPr>
              <a:t>E-mail:shameemjamuna60@gmail.com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464294" y="4311608"/>
            <a:ext cx="3016526" cy="2185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	কৃষিজ উৎপাদন</a:t>
            </a: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পাঠ:	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b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21" y="1678380"/>
            <a:ext cx="1062679" cy="122503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6306479" y="2612717"/>
            <a:ext cx="361420" cy="2332217"/>
            <a:chOff x="5834769" y="2035815"/>
            <a:chExt cx="481893" cy="3109623"/>
          </a:xfrm>
        </p:grpSpPr>
        <p:sp>
          <p:nvSpPr>
            <p:cNvPr id="3" name="Rectangle 2"/>
            <p:cNvSpPr/>
            <p:nvPr/>
          </p:nvSpPr>
          <p:spPr>
            <a:xfrm flipH="1">
              <a:off x="6038427" y="2035815"/>
              <a:ext cx="45719" cy="310962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  <p:sp>
          <p:nvSpPr>
            <p:cNvPr id="11" name="Rectangle 10"/>
            <p:cNvSpPr/>
            <p:nvPr/>
          </p:nvSpPr>
          <p:spPr>
            <a:xfrm flipH="1">
              <a:off x="6270943" y="2472062"/>
              <a:ext cx="45719" cy="19138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5834769" y="2472061"/>
              <a:ext cx="45719" cy="191387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3"/>
            </a:p>
          </p:txBody>
        </p:sp>
      </p:grpSp>
      <p:sp>
        <p:nvSpPr>
          <p:cNvPr id="2" name="Rectangle 1"/>
          <p:cNvSpPr/>
          <p:nvPr/>
        </p:nvSpPr>
        <p:spPr>
          <a:xfrm>
            <a:off x="7638819" y="978272"/>
            <a:ext cx="1633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538033"/>
      </p:ext>
    </p:extLst>
  </p:cSld>
  <p:clrMapOvr>
    <a:masterClrMapping/>
  </p:clrMapOvr>
  <p:transition spd="med" advTm="5039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35770" y="5987535"/>
            <a:ext cx="11333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পশুকে যেখানে-সেখানে ফেলে রাখা যাবে না। মৃত পশু পরিবেশ দূষিত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4" y="783771"/>
            <a:ext cx="8343475" cy="4943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86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22396" y="5261793"/>
            <a:ext cx="108044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পশুর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বাতাসে ছড়ায় এবং সুস্থ পশুকে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ক্রা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করে। তাই মৃত্যুর পর অতি দ্রুত পশুর সৎকারের ব্যবস্থা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06" y="849087"/>
            <a:ext cx="5652405" cy="4239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00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77601" y="5742605"/>
            <a:ext cx="8606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খামার ও বসতবাড়ি হতে দূরে মৃত পশুকে সৎকার করতে হবে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3" y="1632857"/>
            <a:ext cx="5071824" cy="333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84" y="1632858"/>
            <a:ext cx="5007690" cy="333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54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3385" y="5354583"/>
            <a:ext cx="11277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পশুকে উঁচু স্থানে মাটির ১.২ মিটার (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গভীরে গর্ত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মাটিচাপা দিতে হবে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501" y="888998"/>
            <a:ext cx="5661139" cy="424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2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41072" y="5375506"/>
            <a:ext cx="1018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দেওয়ার সময় গর্তের ওপরের স্তরে চুন বা ডিডিটি ছড়িয়ে</a:t>
            </a: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দিতে হবে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0" y="1057637"/>
            <a:ext cx="5970510" cy="397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80" y="1057637"/>
            <a:ext cx="5421630" cy="3973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06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47057" y="5326521"/>
            <a:ext cx="11359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মৃত পশুকে স্থানান্তরের সময়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মলমুত্র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যেন যেখানে-সেখানে না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সেদিকে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খেয়াল রাখতে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39" y="800101"/>
            <a:ext cx="6421421" cy="4273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33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8344" y="548843"/>
            <a:ext cx="3023054" cy="9194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9219" y="5016201"/>
            <a:ext cx="8181746" cy="13280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গরুর খামারে সুস্থ্য সবল গরু উৎপাদন ও খামার ব্যবস্থাপনা করতে কী কী পদক্ষেপ নিতে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08" y="1661710"/>
            <a:ext cx="4122983" cy="30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2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62718" y="528279"/>
            <a:ext cx="1592640" cy="994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329743"/>
              </p:ext>
            </p:extLst>
          </p:nvPr>
        </p:nvGraphicFramePr>
        <p:xfrm>
          <a:off x="1683658" y="2334520"/>
          <a:ext cx="9550763" cy="3136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B5B426-42A9-4D13-9D52-1CDF2A88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07B5B426-42A9-4D13-9D52-1CDF2A88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7B5B426-42A9-4D13-9D52-1CDF2A881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EBD174-9736-48E8-BEC1-D4376D159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72EBD174-9736-48E8-BEC1-D4376D159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72EBD174-9736-48E8-BEC1-D4376D159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234A10-EA60-4FF5-9D1D-5C914757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D234A10-EA60-4FF5-9D1D-5C914757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D234A10-EA60-4FF5-9D1D-5C9147576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2" grpId="0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89645381"/>
              </p:ext>
            </p:extLst>
          </p:nvPr>
        </p:nvGraphicFramePr>
        <p:xfrm>
          <a:off x="2002973" y="2130564"/>
          <a:ext cx="9376591" cy="339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38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118198" y="482053"/>
            <a:ext cx="2638230" cy="9960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bn-BD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</p:spTree>
    <p:extLst>
      <p:ext uri="{BB962C8B-B14F-4D97-AF65-F5344CB8AC3E}">
        <p14:creationId xmlns:p14="http://schemas.microsoft.com/office/powerpoint/2010/main" val="181850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22">
        <p15:prstTrans prst="fracture"/>
      </p:transition>
    </mc:Choice>
    <mc:Fallback xmlns="">
      <p:transition spd="slow" advTm="50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90203" y="617100"/>
            <a:ext cx="3972321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71009" y="5769034"/>
            <a:ext cx="4932609" cy="91940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সুস্থ্য থাকুন,সুন্দর থাকুন।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214" y="1989345"/>
            <a:ext cx="4800600" cy="3429000"/>
          </a:xfrm>
          <a:prstGeom prst="rect">
            <a:avLst/>
          </a:prstGeom>
          <a:effectLst>
            <a:glow rad="622300">
              <a:schemeClr val="accent6">
                <a:satMod val="175000"/>
                <a:alpha val="5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3101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054" y="586596"/>
            <a:ext cx="3196518" cy="909932"/>
          </a:xfrm>
        </p:spPr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45629" y="1815076"/>
            <a:ext cx="5333581" cy="3585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18618" y="5783636"/>
            <a:ext cx="685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দুটির মধ্যে কি পার্থক্য লক্ষ করলাম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7" y="1800881"/>
            <a:ext cx="4376057" cy="364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236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73401" y="494510"/>
            <a:ext cx="3327824" cy="525992"/>
          </a:xfrm>
        </p:spPr>
        <p:txBody>
          <a:bodyPr>
            <a:no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b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84378" y="995755"/>
            <a:ext cx="5181163" cy="7618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রোগ ব্যবস্থাপনা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96" y="2127389"/>
            <a:ext cx="5354607" cy="438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91624644"/>
      </p:ext>
    </p:extLst>
  </p:cSld>
  <p:clrMapOvr>
    <a:masterClrMapping/>
  </p:clrMapOvr>
  <p:transition spd="med" advTm="260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8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257877" y="579509"/>
            <a:ext cx="2365491" cy="99601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85783" y="2127935"/>
            <a:ext cx="35301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8712" y="3326675"/>
            <a:ext cx="8870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প্রতিরোধের উপায় উল্লেখ করতে পারবে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গরুর রোগ নিয়ন্ত্রণের উপায় বর্ণনা করতে পারবে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 পশুর 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পদ্ধতি ব্যাখ্যা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734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59" y="2846750"/>
            <a:ext cx="4352533" cy="2885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9" y="2857305"/>
            <a:ext cx="4363642" cy="2909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91986" y="6139544"/>
            <a:ext cx="1091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গরুকে রোগ বালাই থেকে রক্ষা করতে হলে কী কী ব্যবস্থা নেওয়া প্রয়োজন?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3628" y="395737"/>
            <a:ext cx="854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12" y="1166623"/>
            <a:ext cx="4214373" cy="2953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371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31" y="1781318"/>
            <a:ext cx="3488014" cy="3488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06611" y="5701554"/>
            <a:ext cx="12108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পশু খামারে রোগ না হওয়ার জন্য গৃহীত উপায়সমূহকে রোগ প্রতিরোধ ব্যবস্থা বলা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6847" y="788895"/>
            <a:ext cx="460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বলতে কী বুঝ?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8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77AC-E172-44E5-A01F-D0BBEA522A6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58060356"/>
              </p:ext>
            </p:extLst>
          </p:nvPr>
        </p:nvGraphicFramePr>
        <p:xfrm>
          <a:off x="878541" y="591672"/>
          <a:ext cx="11232179" cy="618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01272" y="878541"/>
            <a:ext cx="2617693" cy="7831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মাইন্ড ম্যাপিং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756</Words>
  <Application>Microsoft Office PowerPoint</Application>
  <PresentationFormat>Custom</PresentationFormat>
  <Paragraphs>172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Vrinda</vt:lpstr>
      <vt:lpstr>Calibri Light</vt:lpstr>
      <vt:lpstr>NikoshBAN</vt:lpstr>
      <vt:lpstr>Arial</vt:lpstr>
      <vt:lpstr>Wingdings</vt:lpstr>
      <vt:lpstr>Calibri</vt:lpstr>
      <vt:lpstr>Office Theme</vt:lpstr>
      <vt:lpstr>PowerPoint Presentation</vt:lpstr>
      <vt:lpstr>PowerPoint Presentation</vt:lpstr>
      <vt:lpstr>পরিচিতি</vt:lpstr>
      <vt:lpstr>কিসের ছবি ?</vt:lpstr>
      <vt:lpstr> আজকের পাঠ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732</cp:revision>
  <dcterms:created xsi:type="dcterms:W3CDTF">2015-03-21T10:02:02Z</dcterms:created>
  <dcterms:modified xsi:type="dcterms:W3CDTF">2016-08-07T06:56:50Z</dcterms:modified>
</cp:coreProperties>
</file>